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4" r:id="rId7"/>
    <p:sldId id="265" r:id="rId8"/>
    <p:sldId id="266" r:id="rId9"/>
    <p:sldId id="263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5EA"/>
    <a:srgbClr val="333A5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0" y="348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800" y="1765300"/>
            <a:ext cx="6451600" cy="6451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2222500"/>
            <a:ext cx="4660900" cy="736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60600" y="2349500"/>
            <a:ext cx="4292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8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2009.09 ~ 2011.12</a:t>
            </a:r>
            <a:endParaRPr lang="ko-KR" sz="28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2100" y="6667500"/>
            <a:ext cx="120142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43100" y="3251200"/>
            <a:ext cx="11201400" cy="170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sz="9600" b="1" dirty="0">
                <a:solidFill>
                  <a:srgbClr val="FAF5EA"/>
                </a:solidFill>
                <a:latin typeface="+mj-ea"/>
                <a:ea typeface="+mj-ea"/>
              </a:rPr>
              <a:t>Online Retail</a:t>
            </a:r>
            <a:endParaRPr lang="en-US" sz="9600" b="1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100" y="6527800"/>
            <a:ext cx="342900" cy="342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006600" y="8699500"/>
            <a:ext cx="6299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en-US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5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조</a:t>
            </a:r>
            <a:endParaRPr lang="en-US" sz="2400" b="0" i="0" u="none" strike="noStrike" spc="-100" dirty="0">
              <a:solidFill>
                <a:srgbClr val="FAF5EA"/>
              </a:solidFill>
              <a:latin typeface="+mj-ea"/>
              <a:ea typeface="+mj-ea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김현주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,   </a:t>
            </a:r>
            <a:r>
              <a:rPr lang="ko-KR" altLang="en-US" sz="2400" b="0" i="0" u="none" strike="noStrike" spc="-100" dirty="0" err="1">
                <a:solidFill>
                  <a:srgbClr val="FAF5EA"/>
                </a:solidFill>
                <a:latin typeface="+mj-ea"/>
                <a:ea typeface="+mj-ea"/>
              </a:rPr>
              <a:t>박란영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 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,  </a:t>
            </a:r>
            <a:r>
              <a:rPr lang="ko-KR" altLang="en-US" sz="2400" b="0" i="0" u="none" strike="noStrike" spc="-100" dirty="0" err="1">
                <a:solidFill>
                  <a:srgbClr val="FAF5EA"/>
                </a:solidFill>
                <a:latin typeface="+mj-ea"/>
                <a:ea typeface="+mj-ea"/>
              </a:rPr>
              <a:t>황지원</a:t>
            </a:r>
            <a:r>
              <a:rPr lang="en-US" altLang="ko-KR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,  </a:t>
            </a:r>
            <a:r>
              <a:rPr lang="ko-KR" altLang="en-US" sz="2400" b="0" i="0" u="none" strike="noStrike" spc="-100" dirty="0">
                <a:solidFill>
                  <a:srgbClr val="FAF5EA"/>
                </a:solidFill>
                <a:latin typeface="+mj-ea"/>
                <a:ea typeface="+mj-ea"/>
              </a:rPr>
              <a:t>김민석</a:t>
            </a:r>
            <a:endParaRPr lang="ko-KR" sz="2400" b="0" i="0" u="none" strike="noStrike" spc="-100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1100" y="1778000"/>
            <a:ext cx="6426200" cy="6426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EAA681-AAE5-4518-88A8-C5D5352A03BD}"/>
              </a:ext>
            </a:extLst>
          </p:cNvPr>
          <p:cNvSpPr txBox="1"/>
          <p:nvPr/>
        </p:nvSpPr>
        <p:spPr>
          <a:xfrm>
            <a:off x="1993900" y="4896778"/>
            <a:ext cx="1032235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ln w="57150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Sales Analysis</a:t>
            </a:r>
            <a:endParaRPr lang="ko-KR" altLang="en-US" sz="11500" b="1" dirty="0">
              <a:ln w="57150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1041400"/>
            <a:ext cx="63500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71600"/>
            <a:ext cx="13258800" cy="12700"/>
          </a:xfrm>
          <a:prstGeom prst="rect">
            <a:avLst/>
          </a:prstGeom>
          <a:ln>
            <a:solidFill>
              <a:srgbClr val="333A56"/>
            </a:solidFill>
          </a:ln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9D35B9-E201-4126-B79F-A74B47CC1600}"/>
              </a:ext>
            </a:extLst>
          </p:cNvPr>
          <p:cNvGrpSpPr/>
          <p:nvPr/>
        </p:nvGrpSpPr>
        <p:grpSpPr>
          <a:xfrm>
            <a:off x="6134100" y="5484091"/>
            <a:ext cx="2070100" cy="711200"/>
            <a:chOff x="6134100" y="5484091"/>
            <a:chExt cx="2070100" cy="7112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4100" y="5484091"/>
              <a:ext cx="2070100" cy="711200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6311900" y="56745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dirty="0">
                  <a:solidFill>
                    <a:srgbClr val="FAF5EA"/>
                  </a:solidFill>
                  <a:latin typeface="+mj-ea"/>
                  <a:ea typeface="+mj-ea"/>
                </a:rPr>
                <a:t>박 란 영</a:t>
              </a:r>
              <a:endParaRPr lang="ko-KR" sz="2000" b="0" i="0" u="none" strike="noStrike" dirty="0">
                <a:solidFill>
                  <a:srgbClr val="FAF5E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15000" y="6411191"/>
            <a:ext cx="29083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판매 시기 분석</a:t>
            </a:r>
            <a:endParaRPr lang="en-US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86B5CEF4-A706-4279-AB24-2FF612B504D1}"/>
              </a:ext>
            </a:extLst>
          </p:cNvPr>
          <p:cNvGrpSpPr/>
          <p:nvPr/>
        </p:nvGrpSpPr>
        <p:grpSpPr>
          <a:xfrm>
            <a:off x="5892800" y="2575791"/>
            <a:ext cx="2552700" cy="2552700"/>
            <a:chOff x="5892800" y="2575791"/>
            <a:chExt cx="2552700" cy="25527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92800" y="2575791"/>
              <a:ext cx="2552700" cy="255270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1750" y="3071091"/>
              <a:ext cx="1574800" cy="1574800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8953491"/>
            <a:ext cx="6588000" cy="1738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945674" y="8559800"/>
            <a:ext cx="6362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dirty="0">
                <a:solidFill>
                  <a:srgbClr val="FAF5EA"/>
                </a:solidFill>
                <a:latin typeface="+mj-ea"/>
                <a:ea typeface="+mj-ea"/>
              </a:rPr>
              <a:t>출처 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: Online Retail II - UCI Machine Learning Repository</a:t>
            </a:r>
            <a:endParaRPr lang="ko-KR" sz="1600" b="1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87200" y="9067800"/>
            <a:ext cx="5372100" cy="19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기간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: 2009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년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12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월 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01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일부터  </a:t>
            </a:r>
            <a:r>
              <a:rPr lang="en-US" altLang="ko-KR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2011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년  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12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월  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09</a:t>
            </a:r>
            <a:r>
              <a:rPr lang="ko-KR" altLang="en-US" sz="16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일까지</a:t>
            </a:r>
            <a:endParaRPr lang="ko-KR" sz="1600" b="1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43512" y="9436100"/>
            <a:ext cx="5115788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1600" b="1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파티용품  온라인 쇼핑몰 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srgbClr val="FAF5EA"/>
                </a:solidFill>
                <a:latin typeface="+mj-ea"/>
                <a:ea typeface="+mj-ea"/>
              </a:rPr>
              <a:t>판매 리스트 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/ </a:t>
            </a:r>
            <a:r>
              <a:rPr lang="ko-KR" altLang="en-US" sz="1600" b="1" dirty="0">
                <a:solidFill>
                  <a:srgbClr val="FAF5EA"/>
                </a:solidFill>
                <a:latin typeface="+mj-ea"/>
                <a:ea typeface="+mj-ea"/>
              </a:rPr>
              <a:t>고객</a:t>
            </a:r>
            <a:r>
              <a:rPr lang="en-US" altLang="ko-KR" sz="1600" b="1" dirty="0">
                <a:solidFill>
                  <a:srgbClr val="FAF5EA"/>
                </a:solidFill>
                <a:latin typeface="+mj-ea"/>
                <a:ea typeface="+mj-ea"/>
              </a:rPr>
              <a:t> : </a:t>
            </a:r>
            <a:r>
              <a:rPr lang="ko-KR" altLang="en-US" sz="1600" b="1" dirty="0">
                <a:solidFill>
                  <a:srgbClr val="FAF5EA"/>
                </a:solidFill>
                <a:latin typeface="+mj-ea"/>
                <a:ea typeface="+mj-ea"/>
              </a:rPr>
              <a:t>도매상</a:t>
            </a:r>
            <a:endParaRPr lang="ko-KR" sz="1600" b="1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9334491"/>
            <a:ext cx="6588000" cy="1738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8200" y="9702791"/>
            <a:ext cx="6588000" cy="17383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0B59C6AF-C90C-422F-9E47-F26A313E7C1B}"/>
              </a:ext>
            </a:extLst>
          </p:cNvPr>
          <p:cNvGrpSpPr/>
          <p:nvPr/>
        </p:nvGrpSpPr>
        <p:grpSpPr>
          <a:xfrm>
            <a:off x="10009912" y="2575791"/>
            <a:ext cx="2552700" cy="2552700"/>
            <a:chOff x="10134600" y="3589482"/>
            <a:chExt cx="2552700" cy="2552700"/>
          </a:xfrm>
        </p:grpSpPr>
        <p:pic>
          <p:nvPicPr>
            <p:cNvPr id="26" name="Picture 5">
              <a:extLst>
                <a:ext uri="{FF2B5EF4-FFF2-40B4-BE49-F238E27FC236}">
                  <a16:creationId xmlns:a16="http://schemas.microsoft.com/office/drawing/2014/main" id="{EBD516A8-1C2F-4455-BE86-9CC381BEA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4600" y="3589482"/>
              <a:ext cx="2552700" cy="2552700"/>
            </a:xfrm>
            <a:prstGeom prst="rect">
              <a:avLst/>
            </a:prstGeom>
          </p:spPr>
        </p:pic>
        <p:pic>
          <p:nvPicPr>
            <p:cNvPr id="37" name="그래픽 36" descr="사용자 단색으로 채워진">
              <a:extLst>
                <a:ext uri="{FF2B5EF4-FFF2-40B4-BE49-F238E27FC236}">
                  <a16:creationId xmlns:a16="http://schemas.microsoft.com/office/drawing/2014/main" id="{DE835D87-0647-4D4E-870E-3F9AD4D80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24350" y="4079232"/>
              <a:ext cx="1573200" cy="1573200"/>
            </a:xfrm>
            <a:prstGeom prst="rect">
              <a:avLst/>
            </a:prstGeom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417CF40-49C6-4566-B1B1-3A038F32F438}"/>
              </a:ext>
            </a:extLst>
          </p:cNvPr>
          <p:cNvGrpSpPr/>
          <p:nvPr/>
        </p:nvGrpSpPr>
        <p:grpSpPr>
          <a:xfrm>
            <a:off x="10251212" y="5484091"/>
            <a:ext cx="2070100" cy="711200"/>
            <a:chOff x="10251212" y="5484091"/>
            <a:chExt cx="2070100" cy="711200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0FBE6CDE-9DEC-4AE7-88D3-8E263F1D6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1212" y="5484091"/>
              <a:ext cx="2070100" cy="711200"/>
            </a:xfrm>
            <a:prstGeom prst="rect">
              <a:avLst/>
            </a:prstGeom>
          </p:spPr>
        </p:pic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DADD9AA2-BB9A-4289-A0B6-7D5389E025CC}"/>
                </a:ext>
              </a:extLst>
            </p:cNvPr>
            <p:cNvSpPr txBox="1"/>
            <p:nvPr/>
          </p:nvSpPr>
          <p:spPr>
            <a:xfrm>
              <a:off x="10429012" y="56618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+mj-ea"/>
                  <a:ea typeface="+mj-ea"/>
                </a:rPr>
                <a:t>황 지 원</a:t>
              </a:r>
              <a:endParaRPr lang="ko-KR" sz="2000" b="0" i="0" u="none" strike="noStrike" dirty="0">
                <a:solidFill>
                  <a:srgbClr val="FAF5E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CC86493D-5AD3-4911-A5FD-54EE546649CD}"/>
              </a:ext>
            </a:extLst>
          </p:cNvPr>
          <p:cNvSpPr txBox="1"/>
          <p:nvPr/>
        </p:nvSpPr>
        <p:spPr>
          <a:xfrm>
            <a:off x="10105162" y="6411191"/>
            <a:ext cx="23622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고객 등급 분석</a:t>
            </a:r>
            <a:endParaRPr 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45C086E-FC1B-49C0-A6A5-215F31D8D44B}"/>
              </a:ext>
            </a:extLst>
          </p:cNvPr>
          <p:cNvGrpSpPr/>
          <p:nvPr/>
        </p:nvGrpSpPr>
        <p:grpSpPr>
          <a:xfrm>
            <a:off x="2016988" y="5484091"/>
            <a:ext cx="2070100" cy="711200"/>
            <a:chOff x="2016988" y="5484091"/>
            <a:chExt cx="2070100" cy="7112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988" y="5484091"/>
              <a:ext cx="2070100" cy="71120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2194788" y="56872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dirty="0">
                  <a:solidFill>
                    <a:srgbClr val="FAF5EA"/>
                  </a:solidFill>
                  <a:latin typeface="+mj-ea"/>
                  <a:ea typeface="+mj-ea"/>
                </a:rPr>
                <a:t>김 현 주</a:t>
              </a:r>
              <a:endParaRPr lang="ko-KR" sz="2000" i="0" u="none" strike="noStrike" dirty="0">
                <a:solidFill>
                  <a:srgbClr val="FAF5E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870938" y="6411191"/>
            <a:ext cx="23622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상품 분석</a:t>
            </a:r>
            <a:endParaRPr 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5B1379D-1827-4852-83EA-25F0F5C7DD2C}"/>
              </a:ext>
            </a:extLst>
          </p:cNvPr>
          <p:cNvGrpSpPr/>
          <p:nvPr/>
        </p:nvGrpSpPr>
        <p:grpSpPr>
          <a:xfrm>
            <a:off x="1775688" y="2575791"/>
            <a:ext cx="2552700" cy="2552700"/>
            <a:chOff x="1775688" y="2575791"/>
            <a:chExt cx="2552700" cy="25527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5688" y="2575791"/>
              <a:ext cx="2552700" cy="255270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AE880EC-BA06-40DC-9744-A337172F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7088" y="3237191"/>
              <a:ext cx="1229900" cy="1229900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7A65343-AA70-40E6-A7AF-3373A2339839}"/>
              </a:ext>
            </a:extLst>
          </p:cNvPr>
          <p:cNvGrpSpPr/>
          <p:nvPr/>
        </p:nvGrpSpPr>
        <p:grpSpPr>
          <a:xfrm>
            <a:off x="14368324" y="5484091"/>
            <a:ext cx="2070100" cy="711200"/>
            <a:chOff x="14368324" y="5484091"/>
            <a:chExt cx="2070100" cy="71120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68324" y="5484091"/>
              <a:ext cx="2070100" cy="711200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14546124" y="5687291"/>
              <a:ext cx="1714500" cy="355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3749"/>
                </a:lnSpc>
              </a:pP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+mj-ea"/>
                  <a:ea typeface="+mj-ea"/>
                </a:rPr>
                <a:t>김</a:t>
              </a:r>
              <a:r>
                <a:rPr lang="en-US" altLang="ko-KR" sz="2000" b="0" i="0" u="none" strike="noStrike" dirty="0">
                  <a:solidFill>
                    <a:srgbClr val="FAF5EA"/>
                  </a:solidFill>
                  <a:latin typeface="+mj-ea"/>
                  <a:ea typeface="+mj-ea"/>
                </a:rPr>
                <a:t> </a:t>
              </a:r>
              <a:r>
                <a:rPr lang="ko-KR" altLang="en-US" sz="2000" b="0" i="0" u="none" strike="noStrike" dirty="0">
                  <a:solidFill>
                    <a:srgbClr val="FAF5EA"/>
                  </a:solidFill>
                  <a:latin typeface="+mj-ea"/>
                  <a:ea typeface="+mj-ea"/>
                </a:rPr>
                <a:t>민 석</a:t>
              </a:r>
              <a:endParaRPr lang="ko-KR" sz="2000" b="0" i="0" u="none" strike="noStrike" dirty="0">
                <a:solidFill>
                  <a:srgbClr val="FAF5EA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949224" y="6411191"/>
            <a:ext cx="2908300" cy="96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물품 구매와 환불의 </a:t>
            </a:r>
            <a:endParaRPr lang="en-US" altLang="ko-KR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1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관계 파악</a:t>
            </a:r>
            <a:endParaRPr lang="en-US" sz="1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45587AC-E76E-4E78-804F-194768BC49F8}"/>
              </a:ext>
            </a:extLst>
          </p:cNvPr>
          <p:cNvGrpSpPr/>
          <p:nvPr/>
        </p:nvGrpSpPr>
        <p:grpSpPr>
          <a:xfrm>
            <a:off x="14127024" y="2575791"/>
            <a:ext cx="2552700" cy="2552700"/>
            <a:chOff x="14127024" y="2575791"/>
            <a:chExt cx="2552700" cy="2552700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27024" y="2575791"/>
              <a:ext cx="2552700" cy="2552700"/>
            </a:xfrm>
            <a:prstGeom prst="rect">
              <a:avLst/>
            </a:prstGeom>
          </p:spPr>
        </p:pic>
        <p:pic>
          <p:nvPicPr>
            <p:cNvPr id="50" name="그래픽 49" descr="프레젠테이션 막대형 차트 단색으로 채워진">
              <a:extLst>
                <a:ext uri="{FF2B5EF4-FFF2-40B4-BE49-F238E27FC236}">
                  <a16:creationId xmlns:a16="http://schemas.microsoft.com/office/drawing/2014/main" id="{7C0BF5A9-27C5-40A0-8128-DAB1B6E8F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4616774" y="3149691"/>
              <a:ext cx="1573200" cy="1573200"/>
            </a:xfrm>
            <a:prstGeom prst="rect">
              <a:avLst/>
            </a:prstGeom>
          </p:spPr>
        </p:pic>
      </p:grpSp>
      <p:sp>
        <p:nvSpPr>
          <p:cNvPr id="60" name="TextBox 2">
            <a:extLst>
              <a:ext uri="{FF2B5EF4-FFF2-40B4-BE49-F238E27FC236}">
                <a16:creationId xmlns:a16="http://schemas.microsoft.com/office/drawing/2014/main" id="{A2185D6F-E88F-4130-96C5-06975B11322C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팀원 분담</a:t>
            </a: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0" y="1358900"/>
            <a:ext cx="132588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8623300"/>
            <a:ext cx="1828800" cy="635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92200" y="8788400"/>
            <a:ext cx="1524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374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기 간</a:t>
            </a:r>
            <a:endParaRPr lang="ko-KR" sz="20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98800" y="8775700"/>
            <a:ext cx="618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3749"/>
              </a:lnSpc>
            </a:pPr>
            <a:r>
              <a:rPr lang="en-US" altLang="ko-KR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2010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년 </a:t>
            </a:r>
            <a:r>
              <a:rPr lang="en-US" altLang="ko-KR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b="1" dirty="0">
                <a:solidFill>
                  <a:srgbClr val="FAF5EA"/>
                </a:solidFill>
                <a:latin typeface="+mj-ea"/>
                <a:ea typeface="+mj-ea"/>
              </a:rPr>
              <a:t>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일부터  </a:t>
            </a:r>
            <a:r>
              <a:rPr lang="en-US" altLang="ko-KR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2011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년 </a:t>
            </a:r>
            <a:r>
              <a:rPr lang="en-US" altLang="ko-KR" b="1" dirty="0">
                <a:solidFill>
                  <a:srgbClr val="FAF5EA"/>
                </a:solidFill>
                <a:latin typeface="+mj-ea"/>
                <a:ea typeface="+mj-ea"/>
              </a:rPr>
              <a:t>12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월 </a:t>
            </a:r>
            <a:r>
              <a:rPr lang="en-US" altLang="ko-KR" b="1" dirty="0">
                <a:solidFill>
                  <a:srgbClr val="FAF5EA"/>
                </a:solidFill>
                <a:latin typeface="+mj-ea"/>
                <a:ea typeface="+mj-ea"/>
              </a:rPr>
              <a:t>9</a:t>
            </a:r>
            <a:r>
              <a:rPr lang="ko-KR" altLang="en-US" sz="1800" b="1" i="0" dirty="0">
                <a:solidFill>
                  <a:srgbClr val="FAF5EA"/>
                </a:solidFill>
                <a:effectLst/>
                <a:latin typeface="+mj-ea"/>
                <a:ea typeface="+mj-ea"/>
              </a:rPr>
              <a:t>일까지</a:t>
            </a:r>
            <a:endParaRPr lang="ko-KR" altLang="ko-KR" sz="1800" b="1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442700" y="3200400"/>
            <a:ext cx="5292000" cy="8509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latin typeface="+mj-ea"/>
                <a:ea typeface="+mj-ea"/>
              </a:rPr>
              <a:t>연중 최고 매출 월 분석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42700" y="26797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월별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442700" y="4889500"/>
            <a:ext cx="52920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최고 매출을 기록한 월 식별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월중 최고 매출 일자 분석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42700" y="44196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일별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42700" y="6629400"/>
            <a:ext cx="5292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최고 매출을 기록한 시간대 식별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마케팅 전략 시기 추천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442700" y="61722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시간대 분석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442700" y="8293100"/>
            <a:ext cx="5292000" cy="1143000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- </a:t>
            </a:r>
            <a:r>
              <a:rPr lang="ko-KR" altLang="en-US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분석 결과를 바탕으로 마케팅 활동 최적화</a:t>
            </a:r>
            <a:endParaRPr lang="en-US" alt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2000" b="0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- </a:t>
            </a:r>
            <a:r>
              <a:rPr lang="ko-KR" altLang="en-US" sz="2000" dirty="0">
                <a:solidFill>
                  <a:srgbClr val="FAF5EA"/>
                </a:solidFill>
                <a:latin typeface="+mj-ea"/>
                <a:ea typeface="+mj-ea"/>
              </a:rPr>
              <a:t>주요 시기 및 시간대에 맞춘 캠페인 계획</a:t>
            </a:r>
            <a:endParaRPr lang="ko-KR" sz="2000" b="0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442700" y="7785100"/>
            <a:ext cx="40259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800" b="1" i="0" u="none" strike="noStrike" dirty="0">
                <a:solidFill>
                  <a:srgbClr val="FAF5EA"/>
                </a:solidFill>
                <a:highlight>
                  <a:srgbClr val="333A56"/>
                </a:highlight>
                <a:latin typeface="+mj-ea"/>
                <a:ea typeface="+mj-ea"/>
              </a:rPr>
              <a:t>마케팅 시기 추천</a:t>
            </a:r>
            <a:endParaRPr lang="ko-KR" sz="2800" b="1" i="0" u="none" strike="noStrike" dirty="0">
              <a:solidFill>
                <a:srgbClr val="FAF5EA"/>
              </a:solidFill>
              <a:highlight>
                <a:srgbClr val="333A56"/>
              </a:highlight>
              <a:latin typeface="+mj-ea"/>
              <a:ea typeface="+mj-ea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146800" y="5892800"/>
            <a:ext cx="90932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2667000"/>
            <a:ext cx="698500" cy="698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2743200"/>
            <a:ext cx="596900" cy="4572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4368800"/>
            <a:ext cx="698500" cy="6985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4432300"/>
            <a:ext cx="596900" cy="4572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6070600"/>
            <a:ext cx="698500" cy="698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6134100"/>
            <a:ext cx="596900" cy="4572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500" y="7772400"/>
            <a:ext cx="698500" cy="698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100" y="7835900"/>
            <a:ext cx="5969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96664C-63BC-4AC4-9107-A90E4765382B}"/>
              </a:ext>
            </a:extLst>
          </p:cNvPr>
          <p:cNvSpPr txBox="1"/>
          <p:nvPr/>
        </p:nvSpPr>
        <p:spPr>
          <a:xfrm>
            <a:off x="955675" y="2057400"/>
            <a:ext cx="881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판매 시기 분석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B3D189-A70C-4368-81BB-0839A300FDBE}"/>
              </a:ext>
            </a:extLst>
          </p:cNvPr>
          <p:cNvSpPr txBox="1"/>
          <p:nvPr/>
        </p:nvSpPr>
        <p:spPr>
          <a:xfrm>
            <a:off x="6998040" y="3609548"/>
            <a:ext cx="2298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ln w="0"/>
                <a:solidFill>
                  <a:srgbClr val="FAF5EA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박 란 영</a:t>
            </a:r>
            <a:endParaRPr lang="ko-KR" altLang="en-US" sz="4400" dirty="0">
              <a:ln w="0"/>
              <a:solidFill>
                <a:srgbClr val="FAF5E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2DEB38D-9F6D-4176-B3BA-FB1F56162658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월별 판매 금액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80AB9196-3C25-482A-9282-1E240E58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997189"/>
            <a:ext cx="16459233" cy="5486411"/>
          </a:xfrm>
          <a:prstGeom prst="rect">
            <a:avLst/>
          </a:prstGeom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A818DC18-37FE-47E1-BF90-437712D0A333}"/>
              </a:ext>
            </a:extLst>
          </p:cNvPr>
          <p:cNvSpPr/>
          <p:nvPr/>
        </p:nvSpPr>
        <p:spPr>
          <a:xfrm>
            <a:off x="7717972" y="3407218"/>
            <a:ext cx="609600" cy="472440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8F094A7-64ED-4C71-88D8-8B024862E82A}"/>
              </a:ext>
            </a:extLst>
          </p:cNvPr>
          <p:cNvSpPr/>
          <p:nvPr/>
        </p:nvSpPr>
        <p:spPr>
          <a:xfrm>
            <a:off x="15893142" y="3407218"/>
            <a:ext cx="609600" cy="4724400"/>
          </a:xfrm>
          <a:prstGeom prst="roundRect">
            <a:avLst/>
          </a:prstGeom>
          <a:solidFill>
            <a:srgbClr val="FFFF00">
              <a:alpha val="30196"/>
            </a:srgbClr>
          </a:solidFill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>
            <a:extLst>
              <a:ext uri="{FF2B5EF4-FFF2-40B4-BE49-F238E27FC236}">
                <a16:creationId xmlns:a16="http://schemas.microsoft.com/office/drawing/2014/main" id="{70C203E4-AA70-4116-A473-29BE1ACC83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939" y="1374232"/>
            <a:ext cx="5670231" cy="378015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B91D794-BC65-4861-90A5-3EBC225A79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4" y="1934895"/>
            <a:ext cx="5611332" cy="316875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114D034-017F-46F6-9F53-739B9C6070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348783"/>
            <a:ext cx="5349930" cy="356572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339850"/>
            <a:ext cx="14122400" cy="12700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4C4FFBE1-1CAF-42A9-B756-705750E0D715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FFC3E48-C014-4033-9C67-29524BDFDADF}"/>
              </a:ext>
            </a:extLst>
          </p:cNvPr>
          <p:cNvCxnSpPr/>
          <p:nvPr/>
        </p:nvCxnSpPr>
        <p:spPr>
          <a:xfrm>
            <a:off x="1295400" y="5600700"/>
            <a:ext cx="15544800" cy="0"/>
          </a:xfrm>
          <a:prstGeom prst="line">
            <a:avLst/>
          </a:prstGeom>
          <a:ln w="57150">
            <a:solidFill>
              <a:srgbClr val="FAF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530148-0776-4EDC-A3EC-FEC73A1B7146}"/>
              </a:ext>
            </a:extLst>
          </p:cNvPr>
          <p:cNvGrpSpPr/>
          <p:nvPr/>
        </p:nvGrpSpPr>
        <p:grpSpPr>
          <a:xfrm>
            <a:off x="2083864" y="2886442"/>
            <a:ext cx="4831772" cy="2714258"/>
            <a:chOff x="632114" y="2886442"/>
            <a:chExt cx="4831772" cy="2714258"/>
          </a:xfrm>
        </p:grpSpPr>
        <p:sp>
          <p:nvSpPr>
            <p:cNvPr id="22" name="Rectangle 1">
              <a:extLst>
                <a:ext uri="{FF2B5EF4-FFF2-40B4-BE49-F238E27FC236}">
                  <a16:creationId xmlns:a16="http://schemas.microsoft.com/office/drawing/2014/main" id="{0BB64C84-306B-4C9F-A576-98849E577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114" y="2886442"/>
              <a:ext cx="4831772" cy="1631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3600" b="1" i="0" u="none" strike="noStrike" cap="none" normalizeH="0" baseline="0" dirty="0" err="1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이스터</a:t>
              </a:r>
              <a:r>
                <a:rPr kumimoji="0" lang="ko-KR" altLang="en-US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 먼데이</a:t>
              </a:r>
              <a:r>
                <a:rPr kumimoji="0" lang="en-US" altLang="ko-KR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(</a:t>
              </a:r>
              <a:r>
                <a:rPr kumimoji="0" lang="ko-KR" altLang="en-US" sz="36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부활절</a:t>
              </a:r>
              <a:r>
                <a:rPr lang="en-US" altLang="ko-KR" sz="3600" b="1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latin typeface="+mj-ea"/>
                  <a:ea typeface="+mj-ea"/>
                </a:rPr>
                <a:t>)</a:t>
              </a:r>
              <a:endParaRPr kumimoji="0" lang="en-US" altLang="ko-KR" sz="36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32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2010년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: 4월</a:t>
              </a:r>
              <a:r>
                <a:rPr kumimoji="0" lang="en-US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 0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5일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ko-KR" sz="3200" b="1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2011년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: 4월</a:t>
              </a:r>
              <a:r>
                <a:rPr kumimoji="0" lang="en-US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 </a:t>
              </a:r>
              <a:r>
                <a:rPr kumimoji="0" lang="ko-KR" altLang="ko-KR" sz="3200" b="0" i="0" u="none" strike="noStrike" cap="none" normalizeH="0" baseline="0" dirty="0">
                  <a:ln>
                    <a:solidFill>
                      <a:srgbClr val="333A56"/>
                    </a:solidFill>
                  </a:ln>
                  <a:solidFill>
                    <a:srgbClr val="FAF5EA"/>
                  </a:solidFill>
                  <a:effectLst/>
                  <a:latin typeface="+mj-ea"/>
                  <a:ea typeface="+mj-ea"/>
                </a:rPr>
                <a:t>25일 </a:t>
              </a: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8B06098-ADF1-4C1E-B782-8A37888B8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4762500"/>
              <a:ext cx="0" cy="838200"/>
            </a:xfrm>
            <a:prstGeom prst="straightConnector1">
              <a:avLst/>
            </a:prstGeom>
            <a:ln w="57150">
              <a:solidFill>
                <a:srgbClr val="FAF5E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1">
            <a:extLst>
              <a:ext uri="{FF2B5EF4-FFF2-40B4-BE49-F238E27FC236}">
                <a16:creationId xmlns:a16="http://schemas.microsoft.com/office/drawing/2014/main" id="{74A4133F-75C8-44DF-AD5D-06521FCE6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111" y="7198095"/>
            <a:ext cx="420179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세인트 패트릭 데이</a:t>
            </a:r>
            <a:endParaRPr lang="en-US" altLang="ko-KR" sz="3600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(St. Patrick's Day)</a:t>
            </a:r>
          </a:p>
          <a:p>
            <a:pPr algn="ctr"/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 매년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3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월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17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일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CDC3D00-2F41-4071-B3DE-D9C2AFC2085D}"/>
              </a:ext>
            </a:extLst>
          </p:cNvPr>
          <p:cNvCxnSpPr>
            <a:cxnSpLocks/>
          </p:cNvCxnSpPr>
          <p:nvPr/>
        </p:nvCxnSpPr>
        <p:spPr>
          <a:xfrm>
            <a:off x="3678276" y="5600700"/>
            <a:ext cx="0" cy="748083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22FB4B6C-D5A9-4774-BB11-1F944A26B0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6348783"/>
            <a:ext cx="4971078" cy="331469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0" name="Rectangle 1">
            <a:extLst>
              <a:ext uri="{FF2B5EF4-FFF2-40B4-BE49-F238E27FC236}">
                <a16:creationId xmlns:a16="http://schemas.microsoft.com/office/drawing/2014/main" id="{BA940D8E-31DC-42AD-8199-94AD0A698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9416" y="7258750"/>
            <a:ext cx="316304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할로윈 데이</a:t>
            </a:r>
            <a:endParaRPr lang="en-US" altLang="ko-KR" sz="3600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(</a:t>
            </a:r>
            <a:r>
              <a:rPr lang="en-US" altLang="ko-KR" sz="3600" dirty="0" err="1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halloween</a:t>
            </a:r>
            <a:r>
              <a:rPr lang="en-US" altLang="ko-KR" sz="36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)</a:t>
            </a:r>
          </a:p>
          <a:p>
            <a:pPr algn="ctr"/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 매년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10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월 </a:t>
            </a:r>
            <a:r>
              <a:rPr lang="en-US" altLang="ko-KR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31</a:t>
            </a:r>
            <a:r>
              <a:rPr lang="ko-KR" altLang="en-US" sz="320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일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F51C74D-A37B-4250-91CD-4F15F3EB5199}"/>
              </a:ext>
            </a:extLst>
          </p:cNvPr>
          <p:cNvCxnSpPr>
            <a:cxnSpLocks/>
          </p:cNvCxnSpPr>
          <p:nvPr/>
        </p:nvCxnSpPr>
        <p:spPr>
          <a:xfrm>
            <a:off x="13639800" y="5600700"/>
            <a:ext cx="0" cy="748083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D38373F-6F42-4FF4-B4ED-DAE217DA1949}"/>
              </a:ext>
            </a:extLst>
          </p:cNvPr>
          <p:cNvCxnSpPr>
            <a:cxnSpLocks/>
          </p:cNvCxnSpPr>
          <p:nvPr/>
        </p:nvCxnSpPr>
        <p:spPr>
          <a:xfrm flipV="1">
            <a:off x="15925800" y="4991100"/>
            <a:ext cx="0" cy="609600"/>
          </a:xfrm>
          <a:prstGeom prst="straightConnector1">
            <a:avLst/>
          </a:prstGeom>
          <a:ln w="57150">
            <a:solidFill>
              <a:srgbClr val="FAF5E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1">
            <a:extLst>
              <a:ext uri="{FF2B5EF4-FFF2-40B4-BE49-F238E27FC236}">
                <a16:creationId xmlns:a16="http://schemas.microsoft.com/office/drawing/2014/main" id="{123146DC-8CFE-4A80-B5AA-4EE92952A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7918" y="2237497"/>
            <a:ext cx="467628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36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크리스마스</a:t>
            </a:r>
            <a:endParaRPr kumimoji="0" lang="en-US" altLang="ko-KR" sz="3600" b="1" i="0" u="none" strike="noStrike" cap="none" normalizeH="0" baseline="0" dirty="0">
              <a:ln>
                <a:solidFill>
                  <a:srgbClr val="333A56"/>
                </a:solidFill>
              </a:ln>
              <a:solidFill>
                <a:srgbClr val="FAF5EA"/>
              </a:solidFill>
              <a:effectLst/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12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월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25</a:t>
            </a:r>
            <a:r>
              <a:rPr lang="ko-KR" altLang="en-US" sz="3200" b="1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일</a:t>
            </a:r>
            <a:endParaRPr lang="en-US" altLang="ko-KR" sz="3200" b="1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3600" b="1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latin typeface="+mj-ea"/>
                <a:ea typeface="+mj-ea"/>
              </a:rPr>
              <a:t>크리스마스 마켓</a:t>
            </a:r>
            <a:endParaRPr lang="en-US" altLang="ko-KR" sz="3600" b="1" dirty="0">
              <a:ln>
                <a:solidFill>
                  <a:srgbClr val="333A56"/>
                </a:solidFill>
              </a:ln>
              <a:solidFill>
                <a:srgbClr val="FAF5EA"/>
              </a:solidFill>
              <a:latin typeface="+mj-ea"/>
              <a:ea typeface="+mj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11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월 중순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~ 12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월 </a:t>
            </a:r>
            <a:r>
              <a:rPr kumimoji="0" lang="en-US" altLang="ko-KR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25</a:t>
            </a:r>
            <a:r>
              <a:rPr kumimoji="0" lang="ko-KR" altLang="en-US" sz="3200" b="1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일</a:t>
            </a:r>
            <a:r>
              <a:rPr kumimoji="0" lang="ko-KR" altLang="ko-KR" sz="3200" b="0" i="0" u="none" strike="noStrike" cap="none" normalizeH="0" baseline="0" dirty="0">
                <a:ln>
                  <a:solidFill>
                    <a:srgbClr val="333A56"/>
                  </a:solidFill>
                </a:ln>
                <a:solidFill>
                  <a:srgbClr val="FAF5EA"/>
                </a:solidFill>
                <a:effectLst/>
                <a:latin typeface="+mj-ea"/>
                <a:ea typeface="+mj-ea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1358900"/>
            <a:ext cx="13995400" cy="12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0179ABF3-DD11-4F9A-AF6D-76CF3A36ACDB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C46C25-A159-425E-9517-FBA49B3D5978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일별 판매 금액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258B2EA-D2D8-426E-9E9D-4970029B55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10125"/>
          <a:stretch/>
        </p:blipFill>
        <p:spPr>
          <a:xfrm>
            <a:off x="762000" y="3086100"/>
            <a:ext cx="7988559" cy="633167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A62F0DF-856D-4E71-82C0-DA5671A6D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4" r="9483"/>
          <a:stretch/>
        </p:blipFill>
        <p:spPr>
          <a:xfrm>
            <a:off x="9545911" y="3048000"/>
            <a:ext cx="8093529" cy="638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4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1358900"/>
            <a:ext cx="13258800" cy="127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8" name="TextBox 2">
            <a:extLst>
              <a:ext uri="{FF2B5EF4-FFF2-40B4-BE49-F238E27FC236}">
                <a16:creationId xmlns:a16="http://schemas.microsoft.com/office/drawing/2014/main" id="{F5B30D42-A710-4B85-BA32-F799D112D117}"/>
              </a:ext>
            </a:extLst>
          </p:cNvPr>
          <p:cNvSpPr txBox="1"/>
          <p:nvPr/>
        </p:nvSpPr>
        <p:spPr>
          <a:xfrm>
            <a:off x="977900" y="889000"/>
            <a:ext cx="63500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판매 시기 분석</a:t>
            </a: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91C6A4-455C-403D-A404-868190D9022C}"/>
              </a:ext>
            </a:extLst>
          </p:cNvPr>
          <p:cNvSpPr txBox="1"/>
          <p:nvPr/>
        </p:nvSpPr>
        <p:spPr>
          <a:xfrm>
            <a:off x="955674" y="2057400"/>
            <a:ext cx="11388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시간대별 </a:t>
            </a:r>
            <a:r>
              <a:rPr lang="ko-KR" altLang="en-US" sz="6600" b="1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매출 분석</a:t>
            </a:r>
            <a:endParaRPr lang="ko-KR" altLang="en-US" sz="6600" b="1" dirty="0">
              <a:ln w="28575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C7F7C3D-4C7F-4143-B097-E278F60367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 t="7890" r="10443" b="3519"/>
          <a:stretch/>
        </p:blipFill>
        <p:spPr>
          <a:xfrm>
            <a:off x="1010557" y="3283856"/>
            <a:ext cx="7152330" cy="512354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99A839C-DE73-40BB-AFA9-3FC10465CC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2" t="6639" r="9626" b="4770"/>
          <a:stretch/>
        </p:blipFill>
        <p:spPr>
          <a:xfrm>
            <a:off x="9525000" y="3283856"/>
            <a:ext cx="7289875" cy="5123545"/>
          </a:xfrm>
          <a:prstGeom prst="rect">
            <a:avLst/>
          </a:prstGeom>
        </p:spPr>
      </p:pic>
      <p:sp>
        <p:nvSpPr>
          <p:cNvPr id="44" name="TextBox 2">
            <a:extLst>
              <a:ext uri="{FF2B5EF4-FFF2-40B4-BE49-F238E27FC236}">
                <a16:creationId xmlns:a16="http://schemas.microsoft.com/office/drawing/2014/main" id="{947500C4-BE26-4494-997E-A5E9AAF812D4}"/>
              </a:ext>
            </a:extLst>
          </p:cNvPr>
          <p:cNvSpPr txBox="1"/>
          <p:nvPr/>
        </p:nvSpPr>
        <p:spPr>
          <a:xfrm>
            <a:off x="977900" y="8724900"/>
            <a:ext cx="715233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&gt; 09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시 </a:t>
            </a: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~ 17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시 </a:t>
            </a:r>
            <a:r>
              <a:rPr lang="en-US" altLang="ko-KR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: </a:t>
            </a:r>
            <a:r>
              <a:rPr lang="ko-KR" altLang="en-US" sz="4400" b="0" i="0" u="none" strike="noStrike" dirty="0">
                <a:solidFill>
                  <a:srgbClr val="FAF5EA"/>
                </a:solidFill>
                <a:latin typeface="+mj-ea"/>
                <a:ea typeface="+mj-ea"/>
              </a:rPr>
              <a:t>근무시간</a:t>
            </a:r>
            <a:endParaRPr lang="ko-KR" sz="4400" b="0" i="0" u="none" strike="noStrike" dirty="0">
              <a:solidFill>
                <a:srgbClr val="FAF5EA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3311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1358900"/>
            <a:ext cx="13995400" cy="1270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7CEA4B-AC61-4691-8457-50AF148F4443}"/>
              </a:ext>
            </a:extLst>
          </p:cNvPr>
          <p:cNvGrpSpPr/>
          <p:nvPr/>
        </p:nvGrpSpPr>
        <p:grpSpPr>
          <a:xfrm>
            <a:off x="6960748" y="3133271"/>
            <a:ext cx="3568700" cy="6599945"/>
            <a:chOff x="6960748" y="3133271"/>
            <a:chExt cx="3568700" cy="659994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0748" y="3133271"/>
              <a:ext cx="3568700" cy="659994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 rotWithShape="1">
            <a:blip r:embed="rId4"/>
            <a:srcRect r="9781"/>
            <a:stretch/>
          </p:blipFill>
          <p:spPr>
            <a:xfrm>
              <a:off x="7271656" y="3588370"/>
              <a:ext cx="2939144" cy="5267158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2082800" y="4305300"/>
            <a:ext cx="2298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ko-KR" altLang="en-US" sz="2400" b="1" dirty="0">
                <a:solidFill>
                  <a:srgbClr val="333A56"/>
                </a:solidFill>
                <a:latin typeface="+mj-ea"/>
                <a:ea typeface="+mj-ea"/>
              </a:rPr>
              <a:t>마케팅 시기</a:t>
            </a:r>
            <a:endParaRPr lang="ko-KR" sz="2400" b="1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84200" y="6515100"/>
            <a:ext cx="3810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3749"/>
              </a:lnSpc>
            </a:pPr>
            <a:r>
              <a:rPr lang="en-US" altLang="ko-KR" sz="2400" b="1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TV</a:t>
            </a:r>
            <a:r>
              <a:rPr lang="ko-KR" altLang="en-US" sz="2400" b="1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333A56"/>
                </a:solidFill>
                <a:latin typeface="+mj-ea"/>
                <a:ea typeface="+mj-ea"/>
              </a:rPr>
              <a:t> 광고</a:t>
            </a:r>
            <a:endParaRPr lang="ko-KR" sz="2400" b="1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512800" y="4457700"/>
            <a:ext cx="4241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en-US" altLang="ko-KR" sz="2400" b="1" dirty="0">
                <a:solidFill>
                  <a:srgbClr val="333A56"/>
                </a:solidFill>
                <a:latin typeface="+mj-ea"/>
                <a:ea typeface="+mj-ea"/>
              </a:rPr>
              <a:t>SNS </a:t>
            </a:r>
            <a:r>
              <a:rPr lang="ko-KR" altLang="en-US" sz="2400" b="1" dirty="0">
                <a:solidFill>
                  <a:srgbClr val="333A56"/>
                </a:solidFill>
                <a:latin typeface="+mj-ea"/>
                <a:ea typeface="+mj-ea"/>
              </a:rPr>
              <a:t>라이브 방송</a:t>
            </a:r>
            <a:r>
              <a:rPr lang="en-US" altLang="ko-KR" sz="2400" b="1" dirty="0">
                <a:solidFill>
                  <a:srgbClr val="333A56"/>
                </a:solidFill>
                <a:latin typeface="+mj-ea"/>
                <a:ea typeface="+mj-ea"/>
              </a:rPr>
              <a:t>( </a:t>
            </a:r>
            <a:r>
              <a:rPr lang="ko-KR" altLang="en-US" sz="2400" b="1" dirty="0">
                <a:solidFill>
                  <a:srgbClr val="333A56"/>
                </a:solidFill>
                <a:latin typeface="+mj-ea"/>
                <a:ea typeface="+mj-ea"/>
              </a:rPr>
              <a:t>이벤트 판매</a:t>
            </a:r>
            <a:r>
              <a:rPr lang="en-US" altLang="ko-KR" sz="2400" b="1" dirty="0">
                <a:solidFill>
                  <a:srgbClr val="333A56"/>
                </a:solidFill>
                <a:latin typeface="+mj-ea"/>
                <a:ea typeface="+mj-ea"/>
              </a:rPr>
              <a:t>)</a:t>
            </a:r>
            <a:endParaRPr lang="ko-KR" sz="2400" b="1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3487400" y="6346372"/>
            <a:ext cx="2527300" cy="4680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3749"/>
              </a:lnSpc>
            </a:pPr>
            <a:r>
              <a:rPr lang="ko-KR" altLang="en-US" sz="2400" b="1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웹 사이트 광고</a:t>
            </a:r>
            <a:endParaRPr lang="ko-KR" sz="2400" b="1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A908B41-E6B3-4381-9E2C-56358E9BFACA}"/>
              </a:ext>
            </a:extLst>
          </p:cNvPr>
          <p:cNvGrpSpPr/>
          <p:nvPr/>
        </p:nvGrpSpPr>
        <p:grpSpPr>
          <a:xfrm>
            <a:off x="4889500" y="4305300"/>
            <a:ext cx="1409700" cy="1409700"/>
            <a:chOff x="4889500" y="5613400"/>
            <a:chExt cx="1409700" cy="140970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500" y="5613400"/>
              <a:ext cx="1409700" cy="140970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4600" y="5765800"/>
              <a:ext cx="1092200" cy="1092200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52400" y="4640943"/>
            <a:ext cx="4235025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2000" dirty="0">
                <a:solidFill>
                  <a:srgbClr val="FF0000"/>
                </a:solidFill>
                <a:latin typeface="+mj-ea"/>
                <a:ea typeface="+mj-ea"/>
              </a:rPr>
              <a:t>2 ~ </a:t>
            </a:r>
            <a:r>
              <a:rPr lang="en-US" altLang="ko-KR" sz="2000" dirty="0">
                <a:solidFill>
                  <a:srgbClr val="FF0000"/>
                </a:solidFill>
                <a:latin typeface="+mj-ea"/>
                <a:ea typeface="+mj-ea"/>
              </a:rPr>
              <a:t>3</a:t>
            </a:r>
            <a:r>
              <a:rPr lang="ko-KR" altLang="en-US" sz="2000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rgbClr val="333A56"/>
                </a:solidFill>
                <a:latin typeface="+mj-ea"/>
                <a:ea typeface="+mj-ea"/>
              </a:rPr>
              <a:t>부활절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, </a:t>
            </a:r>
            <a:r>
              <a:rPr lang="ko-KR" altLang="en-US" sz="2000" dirty="0" err="1">
                <a:solidFill>
                  <a:srgbClr val="333A56"/>
                </a:solidFill>
                <a:latin typeface="+mj-ea"/>
                <a:ea typeface="+mj-ea"/>
              </a:rPr>
              <a:t>세인트패트릭</a:t>
            </a:r>
            <a:r>
              <a:rPr lang="ko-KR" altLang="en-US" sz="2000" dirty="0">
                <a:solidFill>
                  <a:srgbClr val="333A56"/>
                </a:solidFill>
                <a:latin typeface="+mj-ea"/>
                <a:ea typeface="+mj-ea"/>
              </a:rPr>
              <a:t> 데이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9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~ 11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: </a:t>
            </a:r>
            <a:r>
              <a:rPr lang="ko-KR" altLang="en-US" sz="2000" dirty="0">
                <a:solidFill>
                  <a:srgbClr val="333A56"/>
                </a:solidFill>
                <a:latin typeface="+mj-ea"/>
                <a:ea typeface="+mj-ea"/>
              </a:rPr>
              <a:t>할로윈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333A56"/>
                </a:solidFill>
                <a:latin typeface="+mj-ea"/>
                <a:ea typeface="+mj-ea"/>
              </a:rPr>
              <a:t>크리스마스</a:t>
            </a:r>
            <a:endParaRPr lang="en-US" sz="20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4914900"/>
            <a:ext cx="101600" cy="101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5270500"/>
            <a:ext cx="101600" cy="101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-76199" y="6805386"/>
            <a:ext cx="44958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ko-KR" altLang="en-US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근무 시간을 피해서 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+mj-ea"/>
                <a:ea typeface="+mj-ea"/>
              </a:rPr>
              <a:t>저녁시간 때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 추천</a:t>
            </a:r>
            <a:endParaRPr lang="ko-KR" sz="20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881100" y="4956628"/>
            <a:ext cx="3568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altLang="ko-KR" sz="2000" b="1" i="0" u="none" strike="noStrike" dirty="0">
                <a:solidFill>
                  <a:srgbClr val="FF0000"/>
                </a:solidFill>
                <a:latin typeface="+mj-ea"/>
                <a:ea typeface="+mj-ea"/>
              </a:rPr>
              <a:t>14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+mj-ea"/>
                <a:ea typeface="+mj-ea"/>
              </a:rPr>
              <a:t>시 </a:t>
            </a:r>
            <a:r>
              <a:rPr lang="en-US" altLang="ko-KR" sz="2000" b="1" i="0" u="none" strike="noStrike" dirty="0">
                <a:solidFill>
                  <a:srgbClr val="FF0000"/>
                </a:solidFill>
                <a:latin typeface="+mj-ea"/>
                <a:ea typeface="+mj-ea"/>
              </a:rPr>
              <a:t>~ 16</a:t>
            </a:r>
            <a:r>
              <a:rPr lang="ko-KR" altLang="en-US" sz="2000" b="1" i="0" u="none" strike="noStrike" dirty="0">
                <a:solidFill>
                  <a:srgbClr val="FF0000"/>
                </a:solidFill>
                <a:latin typeface="+mj-ea"/>
                <a:ea typeface="+mj-ea"/>
              </a:rPr>
              <a:t>시 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추천</a:t>
            </a:r>
            <a:endParaRPr lang="ko-KR" sz="20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746843" y="6616700"/>
            <a:ext cx="38862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000" dirty="0">
                <a:solidFill>
                  <a:srgbClr val="333A56"/>
                </a:solidFill>
                <a:latin typeface="+mj-ea"/>
                <a:ea typeface="+mj-ea"/>
              </a:rPr>
              <a:t> 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파워링크 </a:t>
            </a:r>
            <a:r>
              <a:rPr lang="en-US" altLang="ko-KR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(</a:t>
            </a:r>
            <a:r>
              <a:rPr lang="ko-KR" altLang="en-US" sz="20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클릭형</a:t>
            </a:r>
            <a:r>
              <a:rPr lang="en-US" altLang="ko-KR" sz="2000" dirty="0">
                <a:solidFill>
                  <a:srgbClr val="333A56"/>
                </a:solidFill>
                <a:latin typeface="+mj-ea"/>
                <a:ea typeface="+mj-ea"/>
              </a:rPr>
              <a:t>)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 2~3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/ 9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월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~11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월</a:t>
            </a:r>
            <a:endParaRPr lang="ko-KR" sz="2000" b="1" i="0" u="none" strike="noStrike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7EC80F6-A0AC-465A-A854-AB4376670812}"/>
              </a:ext>
            </a:extLst>
          </p:cNvPr>
          <p:cNvGrpSpPr/>
          <p:nvPr/>
        </p:nvGrpSpPr>
        <p:grpSpPr>
          <a:xfrm>
            <a:off x="4889500" y="6324600"/>
            <a:ext cx="1409700" cy="1409700"/>
            <a:chOff x="4889500" y="7632700"/>
            <a:chExt cx="1409700" cy="14097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500" y="7632700"/>
              <a:ext cx="1409700" cy="1409700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30800" y="7899400"/>
              <a:ext cx="927100" cy="876300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F04F73D-3D0D-4EFB-BDA8-A40CA61D9937}"/>
              </a:ext>
            </a:extLst>
          </p:cNvPr>
          <p:cNvGrpSpPr/>
          <p:nvPr/>
        </p:nvGrpSpPr>
        <p:grpSpPr>
          <a:xfrm>
            <a:off x="11988800" y="4305300"/>
            <a:ext cx="1409700" cy="1409700"/>
            <a:chOff x="11988800" y="5613400"/>
            <a:chExt cx="1409700" cy="14097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8800" y="5613400"/>
              <a:ext cx="1409700" cy="1409700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331700" y="5943600"/>
              <a:ext cx="749300" cy="749300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E9D8183-CE6A-47A0-941C-8006B773B4B6}"/>
              </a:ext>
            </a:extLst>
          </p:cNvPr>
          <p:cNvGrpSpPr/>
          <p:nvPr/>
        </p:nvGrpSpPr>
        <p:grpSpPr>
          <a:xfrm>
            <a:off x="11988800" y="6324600"/>
            <a:ext cx="1409700" cy="1409700"/>
            <a:chOff x="11988800" y="7632700"/>
            <a:chExt cx="1409700" cy="14097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88800" y="7632700"/>
              <a:ext cx="1409700" cy="1409700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268200" y="8026400"/>
              <a:ext cx="838200" cy="60960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100" y="7073900"/>
            <a:ext cx="101600" cy="101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0600" y="5109028"/>
            <a:ext cx="101600" cy="101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1282255500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343" y="6879772"/>
            <a:ext cx="101600" cy="1016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56343" y="7209972"/>
            <a:ext cx="101600" cy="101600"/>
          </a:xfrm>
          <a:prstGeom prst="rect">
            <a:avLst/>
          </a:prstGeom>
        </p:spPr>
      </p:pic>
      <p:sp>
        <p:nvSpPr>
          <p:cNvPr id="38" name="TextBox 2">
            <a:extLst>
              <a:ext uri="{FF2B5EF4-FFF2-40B4-BE49-F238E27FC236}">
                <a16:creationId xmlns:a16="http://schemas.microsoft.com/office/drawing/2014/main" id="{00719D4F-B6F2-4250-B6F7-7C4967CB2582}"/>
              </a:ext>
            </a:extLst>
          </p:cNvPr>
          <p:cNvSpPr txBox="1"/>
          <p:nvPr/>
        </p:nvSpPr>
        <p:spPr>
          <a:xfrm>
            <a:off x="977900" y="990600"/>
            <a:ext cx="71755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2. </a:t>
            </a:r>
            <a:r>
              <a:rPr lang="ko-KR" altLang="en-US" sz="4400" b="0" i="0" u="none" strike="noStrike" dirty="0">
                <a:solidFill>
                  <a:srgbClr val="333A56"/>
                </a:solidFill>
                <a:latin typeface="+mj-ea"/>
                <a:ea typeface="+mj-ea"/>
              </a:rPr>
              <a:t>판매시기 분석</a:t>
            </a:r>
            <a:endParaRPr lang="ko-KR" sz="4400" b="0" i="0" u="none" strike="noStrike" dirty="0">
              <a:solidFill>
                <a:srgbClr val="333A56"/>
              </a:solidFill>
              <a:latin typeface="+mj-ea"/>
              <a:ea typeface="+mj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C7B85F-1A40-4322-9E90-39B04D07B6A2}"/>
              </a:ext>
            </a:extLst>
          </p:cNvPr>
          <p:cNvSpPr txBox="1"/>
          <p:nvPr/>
        </p:nvSpPr>
        <p:spPr>
          <a:xfrm>
            <a:off x="977900" y="1765300"/>
            <a:ext cx="881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ln w="28575">
                  <a:solidFill>
                    <a:srgbClr val="333A56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마케팅 시기 추천</a:t>
            </a:r>
          </a:p>
        </p:txBody>
      </p:sp>
    </p:spTree>
    <p:extLst>
      <p:ext uri="{BB962C8B-B14F-4D97-AF65-F5344CB8AC3E}">
        <p14:creationId xmlns:p14="http://schemas.microsoft.com/office/powerpoint/2010/main" val="246616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700" y="6057900"/>
            <a:ext cx="584200" cy="584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11800" y="-774700"/>
            <a:ext cx="16586200" cy="154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9512300"/>
            <a:ext cx="16586200" cy="1549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4200" y="6350000"/>
            <a:ext cx="15024100" cy="1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E30A4-9730-4CCA-B680-0AD78435E062}"/>
              </a:ext>
            </a:extLst>
          </p:cNvPr>
          <p:cNvSpPr txBox="1"/>
          <p:nvPr/>
        </p:nvSpPr>
        <p:spPr>
          <a:xfrm>
            <a:off x="4381500" y="3390900"/>
            <a:ext cx="9525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감사합니다</a:t>
            </a:r>
            <a:r>
              <a:rPr lang="en-US" altLang="ko-KR" sz="11500" b="1" dirty="0">
                <a:ln w="28575">
                  <a:solidFill>
                    <a:srgbClr val="FAF5EA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  <a:ea typeface="+mj-ea"/>
              </a:rPr>
              <a:t>.</a:t>
            </a:r>
            <a:endParaRPr lang="ko-KR" altLang="en-US" sz="11500" b="1" dirty="0">
              <a:ln w="28575">
                <a:solidFill>
                  <a:srgbClr val="FAF5EA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312</Words>
  <Application>Microsoft Office PowerPoint</Application>
  <PresentationFormat>사용자 지정</PresentationFormat>
  <Paragraphs>67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Calibri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KDP-27</dc:creator>
  <cp:lastModifiedBy>KDP-27</cp:lastModifiedBy>
  <cp:revision>24</cp:revision>
  <dcterms:created xsi:type="dcterms:W3CDTF">2006-08-16T00:00:00Z</dcterms:created>
  <dcterms:modified xsi:type="dcterms:W3CDTF">2024-08-23T05:05:00Z</dcterms:modified>
</cp:coreProperties>
</file>